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7" r:id="rId3"/>
    <p:sldId id="270" r:id="rId4"/>
    <p:sldId id="258" r:id="rId5"/>
    <p:sldId id="259" r:id="rId6"/>
    <p:sldId id="260" r:id="rId7"/>
    <p:sldId id="271" r:id="rId8"/>
    <p:sldId id="261" r:id="rId9"/>
    <p:sldId id="263" r:id="rId10"/>
    <p:sldId id="264" r:id="rId11"/>
    <p:sldId id="265" r:id="rId12"/>
    <p:sldId id="266" r:id="rId13"/>
    <p:sldId id="262" r:id="rId14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 userDrawn="1">
          <p15:clr>
            <a:srgbClr val="A4A3A4"/>
          </p15:clr>
        </p15:guide>
        <p15:guide id="2" pos="2305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52" autoAdjust="0"/>
    <p:restoredTop sz="96220" autoAdjust="0"/>
  </p:normalViewPr>
  <p:slideViewPr>
    <p:cSldViewPr>
      <p:cViewPr varScale="1">
        <p:scale>
          <a:sx n="102" d="100"/>
          <a:sy n="102" d="100"/>
        </p:scale>
        <p:origin x="1212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>
      <p:cViewPr varScale="1">
        <p:scale>
          <a:sx n="52" d="100"/>
          <a:sy n="52" d="100"/>
        </p:scale>
        <p:origin x="-2808" y="-84"/>
      </p:cViewPr>
      <p:guideLst>
        <p:guide orient="horz" pos="3024"/>
        <p:guide pos="2305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6654" tIns="48327" rIns="96654" bIns="4832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1"/>
            <a:ext cx="3169920" cy="480060"/>
          </a:xfrm>
          <a:prstGeom prst="rect">
            <a:avLst/>
          </a:prstGeom>
        </p:spPr>
        <p:txBody>
          <a:bodyPr vert="horz" lIns="96654" tIns="48327" rIns="96654" bIns="48327" rtlCol="0"/>
          <a:lstStyle>
            <a:lvl1pPr algn="r">
              <a:defRPr sz="1200"/>
            </a:lvl1pPr>
          </a:lstStyle>
          <a:p>
            <a:r>
              <a:rPr lang="en-US"/>
              <a:t>5/10/2020 am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5"/>
            <a:ext cx="3169920" cy="480060"/>
          </a:xfrm>
          <a:prstGeom prst="rect">
            <a:avLst/>
          </a:prstGeom>
        </p:spPr>
        <p:txBody>
          <a:bodyPr vert="horz" lIns="96654" tIns="48327" rIns="96654" bIns="48327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5"/>
            <a:ext cx="3169920" cy="480060"/>
          </a:xfrm>
          <a:prstGeom prst="rect">
            <a:avLst/>
          </a:prstGeom>
        </p:spPr>
        <p:txBody>
          <a:bodyPr vert="horz" lIns="96654" tIns="48327" rIns="96654" bIns="48327" rtlCol="0" anchor="b"/>
          <a:lstStyle>
            <a:lvl1pPr algn="r">
              <a:defRPr sz="1200"/>
            </a:lvl1pPr>
          </a:lstStyle>
          <a:p>
            <a:fld id="{BB287F88-45EE-45D4-9D26-9D128B87E34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70583" cy="480388"/>
          </a:xfrm>
          <a:prstGeom prst="rect">
            <a:avLst/>
          </a:prstGeom>
        </p:spPr>
        <p:txBody>
          <a:bodyPr vert="horz" lIns="94852" tIns="47426" rIns="94852" bIns="4742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2962" y="1"/>
            <a:ext cx="3170583" cy="480388"/>
          </a:xfrm>
          <a:prstGeom prst="rect">
            <a:avLst/>
          </a:prstGeom>
        </p:spPr>
        <p:txBody>
          <a:bodyPr vert="horz" lIns="94852" tIns="47426" rIns="94852" bIns="47426" rtlCol="0"/>
          <a:lstStyle>
            <a:lvl1pPr algn="r">
              <a:defRPr sz="1200"/>
            </a:lvl1pPr>
          </a:lstStyle>
          <a:p>
            <a:r>
              <a:rPr lang="en-US"/>
              <a:t>5/10/2020 am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852" tIns="47426" rIns="94852" bIns="4742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2183" y="4561226"/>
            <a:ext cx="5850835" cy="4320213"/>
          </a:xfrm>
          <a:prstGeom prst="rect">
            <a:avLst/>
          </a:prstGeom>
        </p:spPr>
        <p:txBody>
          <a:bodyPr vert="horz" lIns="94852" tIns="47426" rIns="94852" bIns="4742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174"/>
            <a:ext cx="3170583" cy="480388"/>
          </a:xfrm>
          <a:prstGeom prst="rect">
            <a:avLst/>
          </a:prstGeom>
        </p:spPr>
        <p:txBody>
          <a:bodyPr vert="horz" lIns="94852" tIns="47426" rIns="94852" bIns="47426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2962" y="9119174"/>
            <a:ext cx="3170583" cy="480388"/>
          </a:xfrm>
          <a:prstGeom prst="rect">
            <a:avLst/>
          </a:prstGeom>
        </p:spPr>
        <p:txBody>
          <a:bodyPr vert="horz" lIns="94852" tIns="47426" rIns="94852" bIns="47426" rtlCol="0" anchor="b"/>
          <a:lstStyle>
            <a:lvl1pPr algn="r">
              <a:defRPr sz="1200"/>
            </a:lvl1pPr>
          </a:lstStyle>
          <a:p>
            <a:fld id="{B82BDFBE-646C-4282-B86A-8E48B8D7666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48521">
              <a:defRPr/>
            </a:pPr>
            <a:fld id="{52B03EC1-9262-4697-840B-B567A2ECB40D}" type="slidenum">
              <a:rPr lang="en-US">
                <a:solidFill>
                  <a:prstClr val="black"/>
                </a:solidFill>
                <a:latin typeface="Calibri"/>
              </a:rPr>
              <a:pPr defTabSz="948521">
                <a:defRPr/>
              </a:pPr>
              <a:t>11</a:t>
            </a:fld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9BCED3-C964-47CC-B6DA-5A9F31E02557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5/10/2020 am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4206F8-E1E4-49A9-8CB0-341A90CC60E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2133600"/>
            <a:ext cx="9144000" cy="762000"/>
          </a:xfrm>
        </p:spPr>
        <p:txBody>
          <a:bodyPr/>
          <a:lstStyle>
            <a:lvl1pPr algn="ctr"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2971800"/>
            <a:ext cx="9144000" cy="609600"/>
          </a:xfrm>
        </p:spPr>
        <p:txBody>
          <a:bodyPr/>
          <a:lstStyle>
            <a:lvl1pPr marL="0" indent="0" algn="ctr">
              <a:buFontTx/>
              <a:buNone/>
              <a:defRPr sz="28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0" y="6689725"/>
            <a:ext cx="2133600" cy="168275"/>
          </a:xfrm>
        </p:spPr>
        <p:txBody>
          <a:bodyPr/>
          <a:lstStyle>
            <a:lvl1pPr>
              <a:defRPr/>
            </a:lvl1pPr>
          </a:lstStyle>
          <a:p>
            <a:fld id="{4A555ABD-4644-4B39-AD7B-DA15A3D7F09E}" type="datetime1">
              <a:rPr lang="en-US" smtClean="0"/>
              <a:t>5/10/2020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689725"/>
            <a:ext cx="2895600" cy="16827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689725"/>
            <a:ext cx="2133600" cy="168275"/>
          </a:xfrm>
        </p:spPr>
        <p:txBody>
          <a:bodyPr/>
          <a:lstStyle>
            <a:lvl1pPr>
              <a:defRPr/>
            </a:lvl1pPr>
          </a:lstStyle>
          <a:p>
            <a:fld id="{CEDC319D-C985-4907-95D2-E33760872A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166753"/>
      </p:ext>
    </p:extLst>
  </p:cSld>
  <p:clrMapOvr>
    <a:masterClrMapping/>
  </p:clrMapOvr>
  <p:transition spd="med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D30BF7-8A7D-4E33-A5B1-CC78840CE8E4}" type="datetime1">
              <a:rPr lang="en-US" smtClean="0"/>
              <a:t>5/10/2020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EDC319D-C985-4907-95D2-E33760872A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576234"/>
      </p:ext>
    </p:extLst>
  </p:cSld>
  <p:clrMapOvr>
    <a:masterClrMapping/>
  </p:clrMapOvr>
  <p:transition spd="med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76200"/>
            <a:ext cx="2286000" cy="6324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76200"/>
            <a:ext cx="6705600" cy="6324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AE7DD84-BCBF-41BA-952F-0AE7DDE7FEAA}" type="datetime1">
              <a:rPr lang="en-US" smtClean="0"/>
              <a:t>5/10/2020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EDC319D-C985-4907-95D2-E33760872A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616373"/>
      </p:ext>
    </p:extLst>
  </p:cSld>
  <p:clrMapOvr>
    <a:masterClrMapping/>
  </p:clrMapOvr>
  <p:transition spd="med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0B5293-621D-4C87-A21C-38C8E5D718DC}" type="datetime1">
              <a:rPr lang="en-US" smtClean="0"/>
              <a:t>5/10/2020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EDC319D-C985-4907-95D2-E33760872A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023205"/>
      </p:ext>
    </p:extLst>
  </p:cSld>
  <p:clrMapOvr>
    <a:masterClrMapping/>
  </p:clrMapOvr>
  <p:transition spd="med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548B74-5A22-4679-834C-C2B72E559FAE}" type="datetime1">
              <a:rPr lang="en-US" smtClean="0"/>
              <a:t>5/10/2020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EDC319D-C985-4907-95D2-E33760872A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612239"/>
      </p:ext>
    </p:extLst>
  </p:cSld>
  <p:clrMapOvr>
    <a:masterClrMapping/>
  </p:clrMapOvr>
  <p:transition spd="med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990600"/>
            <a:ext cx="3848100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67300" y="990600"/>
            <a:ext cx="3848100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EFA3B74-6C75-48A1-A572-FF47EE3A54E2}" type="datetime1">
              <a:rPr lang="en-US" smtClean="0"/>
              <a:t>5/10/2020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EDC319D-C985-4907-95D2-E33760872A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116583"/>
      </p:ext>
    </p:extLst>
  </p:cSld>
  <p:clrMapOvr>
    <a:masterClrMapping/>
  </p:clrMapOvr>
  <p:transition spd="med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176D61-FBFF-42E7-B3BB-D416992680CF}" type="datetime1">
              <a:rPr lang="en-US" smtClean="0"/>
              <a:t>5/10/2020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EDC319D-C985-4907-95D2-E33760872A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912492"/>
      </p:ext>
    </p:extLst>
  </p:cSld>
  <p:clrMapOvr>
    <a:masterClrMapping/>
  </p:clrMapOvr>
  <p:transition spd="med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5DC8360-2F04-4B97-B16B-15786D7227E2}" type="datetime1">
              <a:rPr lang="en-US" smtClean="0"/>
              <a:t>5/10/2020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EDC319D-C985-4907-95D2-E33760872A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38203"/>
      </p:ext>
    </p:extLst>
  </p:cSld>
  <p:clrMapOvr>
    <a:masterClrMapping/>
  </p:clrMapOvr>
  <p:transition spd="med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F690113-DF04-430F-AD24-B887D04B7748}" type="datetime1">
              <a:rPr lang="en-US" smtClean="0"/>
              <a:t>5/10/2020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EDC319D-C985-4907-95D2-E33760872A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273459"/>
      </p:ext>
    </p:extLst>
  </p:cSld>
  <p:clrMapOvr>
    <a:masterClrMapping/>
  </p:clrMapOvr>
  <p:transition spd="med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9C9581-1D0E-4640-92CD-ACE5D0CEF6BE}" type="datetime1">
              <a:rPr lang="en-US" smtClean="0"/>
              <a:t>5/10/2020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EDC319D-C985-4907-95D2-E33760872A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147173"/>
      </p:ext>
    </p:extLst>
  </p:cSld>
  <p:clrMapOvr>
    <a:masterClrMapping/>
  </p:clrMapOvr>
  <p:transition spd="med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1C4FDB7-09C4-41ED-9E46-84D4EA4E33F3}" type="datetime1">
              <a:rPr lang="en-US" smtClean="0"/>
              <a:t>5/10/2020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EDC319D-C985-4907-95D2-E33760872A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27213"/>
      </p:ext>
    </p:extLst>
  </p:cSld>
  <p:clrMapOvr>
    <a:masterClrMapping/>
  </p:clrMapOvr>
  <p:transition spd="med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76200"/>
            <a:ext cx="9144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990600"/>
            <a:ext cx="78486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828800" y="6661150"/>
            <a:ext cx="2133600" cy="19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cs typeface="+mn-cs"/>
              </a:defRPr>
            </a:lvl1pPr>
          </a:lstStyle>
          <a:p>
            <a:fld id="{68BCB409-B910-4FA7-94A2-8072579AA32E}" type="datetime1">
              <a:rPr lang="en-US" smtClean="0"/>
              <a:t>5/10/2020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038600" y="6689725"/>
            <a:ext cx="2895600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689725"/>
            <a:ext cx="21336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cs typeface="+mn-cs"/>
              </a:defRPr>
            </a:lvl1pPr>
          </a:lstStyle>
          <a:p>
            <a:fld id="{CEDC319D-C985-4907-95D2-E33760872A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9215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ransition spd="med">
    <p:fade thruBlk="1"/>
  </p:transition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Impact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Impact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Impact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Impact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Impact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Impact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Impact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Impact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 b="1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 b="1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 b="1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57227" y="1648119"/>
            <a:ext cx="6248400" cy="1292662"/>
          </a:xfrm>
        </p:spPr>
        <p:txBody>
          <a:bodyPr wrap="square">
            <a:spAutoFit/>
          </a:bodyPr>
          <a:lstStyle/>
          <a:p>
            <a:r>
              <a:rPr lang="en-US" dirty="0"/>
              <a:t>“</a:t>
            </a:r>
            <a:r>
              <a:rPr lang="en-US" sz="5400" dirty="0"/>
              <a:t>Consider Your Ways”</a:t>
            </a:r>
            <a:br>
              <a:rPr lang="en-US" sz="2400" dirty="0"/>
            </a:br>
            <a:r>
              <a:rPr lang="en-US" sz="2400" dirty="0"/>
              <a:t>(Part 1)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77238" y="2964134"/>
            <a:ext cx="1828800" cy="646331"/>
          </a:xfrm>
        </p:spPr>
        <p:txBody>
          <a:bodyPr wrap="square">
            <a:spAutoFit/>
          </a:bodyPr>
          <a:lstStyle/>
          <a:p>
            <a:r>
              <a:rPr lang="en-US" sz="3600" dirty="0">
                <a:solidFill>
                  <a:srgbClr val="000000"/>
                </a:solidFill>
              </a:rPr>
              <a:t>Haggai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EDC319D-C985-4907-95D2-E33760872A1A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808080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</p:spTree>
  </p:cSld>
  <p:clrMapOvr>
    <a:masterClrMapping/>
  </p:clrMapOvr>
  <p:transition spd="med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485900"/>
            <a:ext cx="8839200" cy="5336846"/>
          </a:xfr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u="sng" dirty="0">
                <a:solidFill>
                  <a:srgbClr val="000000"/>
                </a:solidFill>
              </a:rPr>
              <a:t>The Temple’s Future Glory</a:t>
            </a:r>
            <a:r>
              <a:rPr lang="en-US" dirty="0">
                <a:solidFill>
                  <a:srgbClr val="000000"/>
                </a:solidFill>
              </a:rPr>
              <a:t>. 2:6-9</a:t>
            </a:r>
          </a:p>
          <a:p>
            <a:r>
              <a:rPr lang="en-US" b="0" dirty="0">
                <a:solidFill>
                  <a:srgbClr val="000000"/>
                </a:solidFill>
              </a:rPr>
              <a:t>Gifts received from:</a:t>
            </a:r>
          </a:p>
          <a:p>
            <a:pPr lvl="1"/>
            <a:r>
              <a:rPr lang="en-US" b="0" dirty="0">
                <a:solidFill>
                  <a:srgbClr val="000000"/>
                </a:solidFill>
              </a:rPr>
              <a:t>Cyrus (Ezra 1:7-11; 3:7)</a:t>
            </a:r>
          </a:p>
          <a:p>
            <a:pPr lvl="1"/>
            <a:r>
              <a:rPr lang="en-US" b="0" dirty="0">
                <a:solidFill>
                  <a:srgbClr val="000000"/>
                </a:solidFill>
              </a:rPr>
              <a:t>Darius (Ezra 6:9-13)</a:t>
            </a:r>
          </a:p>
          <a:p>
            <a:pPr lvl="1"/>
            <a:r>
              <a:rPr lang="en-US" b="0" dirty="0">
                <a:solidFill>
                  <a:srgbClr val="000000"/>
                </a:solidFill>
              </a:rPr>
              <a:t>Artaxerxes (Ezra 7:12-26)</a:t>
            </a:r>
          </a:p>
          <a:p>
            <a:pPr lvl="1"/>
            <a:r>
              <a:rPr lang="en-US" b="0" dirty="0">
                <a:solidFill>
                  <a:srgbClr val="000000"/>
                </a:solidFill>
              </a:rPr>
              <a:t>Other Gentiles. (Isaiah 60:5, 11) Glorified Zion.</a:t>
            </a:r>
          </a:p>
          <a:p>
            <a:pPr marL="457200" lvl="1" indent="0">
              <a:buNone/>
            </a:pPr>
            <a:endParaRPr lang="en-US" b="0" dirty="0">
              <a:solidFill>
                <a:srgbClr val="000000"/>
              </a:solidFill>
            </a:endParaRPr>
          </a:p>
          <a:p>
            <a:r>
              <a:rPr lang="en-US" b="0" dirty="0">
                <a:solidFill>
                  <a:srgbClr val="000000"/>
                </a:solidFill>
              </a:rPr>
              <a:t>May be a type of the temple built by Christ. (cf. Ephesians 2:21-22; 1 Corinthians 3:16-17; Hebrews 12:26-29)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EDC319D-C985-4907-95D2-E33760872A1A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808080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E1634F2B-4DC6-4B58-A9AB-4B44E29C6A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23439"/>
          </a:xfr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dirty="0"/>
              <a:t>Message 2 – Consolation To Those Who Remembered The Former Glory. 2:1-9</a:t>
            </a: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25562"/>
          </a:xfrm>
          <a:solidFill>
            <a:schemeClr val="bg1"/>
          </a:solidFill>
        </p:spPr>
        <p:txBody>
          <a:bodyPr>
            <a:spAutoFit/>
          </a:bodyPr>
          <a:lstStyle/>
          <a:p>
            <a:r>
              <a:rPr lang="en-US" dirty="0"/>
              <a:t>Message 3 – Reply To Those Who Thought God’s Blessings Were To Slow. 2:10-19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343319"/>
            <a:ext cx="8839200" cy="5349157"/>
          </a:xfr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u="sng" dirty="0">
                <a:solidFill>
                  <a:srgbClr val="000000"/>
                </a:solidFill>
              </a:rPr>
              <a:t>Israel needed to be cleansed</a:t>
            </a:r>
            <a:r>
              <a:rPr lang="en-US" dirty="0">
                <a:solidFill>
                  <a:srgbClr val="000000"/>
                </a:solidFill>
              </a:rPr>
              <a:t>. 2:10-14</a:t>
            </a:r>
          </a:p>
          <a:p>
            <a:pPr lvl="1"/>
            <a:r>
              <a:rPr lang="en-US" b="0" dirty="0">
                <a:solidFill>
                  <a:srgbClr val="000000"/>
                </a:solidFill>
              </a:rPr>
              <a:t>Can that which is unclean be made holy by coming in contact with that which is holy?</a:t>
            </a:r>
            <a:br>
              <a:rPr lang="en-US" b="0" dirty="0">
                <a:solidFill>
                  <a:srgbClr val="000000"/>
                </a:solidFill>
              </a:rPr>
            </a:br>
            <a:r>
              <a:rPr lang="en-US" b="0" dirty="0">
                <a:solidFill>
                  <a:srgbClr val="000000"/>
                </a:solidFill>
              </a:rPr>
              <a:t>NO! (cf. Leviticus 10:8-10)</a:t>
            </a:r>
          </a:p>
          <a:p>
            <a:pPr lvl="1"/>
            <a:r>
              <a:rPr lang="en-US" b="0" dirty="0">
                <a:solidFill>
                  <a:srgbClr val="000000"/>
                </a:solidFill>
              </a:rPr>
              <a:t>Can that which is clean be made unclean by coming in contact with that which is unclean? YES! (cf. Numbers 19:11, 22)</a:t>
            </a:r>
            <a:br>
              <a:rPr lang="en-US" b="0" dirty="0">
                <a:solidFill>
                  <a:srgbClr val="000000"/>
                </a:solidFill>
              </a:rPr>
            </a:br>
            <a:endParaRPr lang="en-US" b="0" dirty="0">
              <a:solidFill>
                <a:srgbClr val="000000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b="0" dirty="0">
                <a:solidFill>
                  <a:srgbClr val="000000"/>
                </a:solidFill>
              </a:rPr>
              <a:t>Returning to the land, rebuilding the temple did not make them clean … needed a renewed attitude toward the Lord. Verse 14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EDC319D-C985-4907-95D2-E33760872A1A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808080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76400"/>
            <a:ext cx="7848600" cy="4376583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u="sng" dirty="0">
                <a:solidFill>
                  <a:srgbClr val="000000"/>
                </a:solidFill>
              </a:rPr>
              <a:t>Apathy had corrupted them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  <a:p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b="0" dirty="0">
                <a:solidFill>
                  <a:srgbClr val="000000"/>
                </a:solidFill>
              </a:rPr>
              <a:t>Zeal for the Lord’s work would renew God’s blessings. 2:15-19</a:t>
            </a:r>
          </a:p>
          <a:p>
            <a:pPr lvl="1"/>
            <a:r>
              <a:rPr lang="en-US" b="0" dirty="0">
                <a:solidFill>
                  <a:srgbClr val="000000"/>
                </a:solidFill>
              </a:rPr>
              <a:t>Look from </a:t>
            </a:r>
            <a:r>
              <a:rPr lang="en-US" b="0" u="sng" dirty="0">
                <a:solidFill>
                  <a:srgbClr val="000000"/>
                </a:solidFill>
              </a:rPr>
              <a:t>this day and backward</a:t>
            </a:r>
            <a:r>
              <a:rPr lang="en-US" b="0" dirty="0">
                <a:solidFill>
                  <a:srgbClr val="000000"/>
                </a:solidFill>
              </a:rPr>
              <a:t> 14-16 years to the present.</a:t>
            </a:r>
          </a:p>
          <a:p>
            <a:pPr lvl="2"/>
            <a:r>
              <a:rPr lang="en-US" b="0" dirty="0">
                <a:solidFill>
                  <a:srgbClr val="000000"/>
                </a:solidFill>
              </a:rPr>
              <a:t>God had not blessed them.</a:t>
            </a:r>
            <a:br>
              <a:rPr lang="en-US" b="0" dirty="0">
                <a:solidFill>
                  <a:srgbClr val="000000"/>
                </a:solidFill>
              </a:rPr>
            </a:br>
            <a:r>
              <a:rPr lang="en-US" b="0" dirty="0">
                <a:solidFill>
                  <a:srgbClr val="000000"/>
                </a:solidFill>
              </a:rPr>
              <a:t>cf. Amos 4:6-11</a:t>
            </a:r>
          </a:p>
          <a:p>
            <a:pPr lvl="1"/>
            <a:r>
              <a:rPr lang="en-US" b="0" dirty="0">
                <a:solidFill>
                  <a:srgbClr val="000000"/>
                </a:solidFill>
              </a:rPr>
              <a:t>Look from </a:t>
            </a:r>
            <a:r>
              <a:rPr lang="en-US" b="0" u="sng" dirty="0">
                <a:solidFill>
                  <a:srgbClr val="000000"/>
                </a:solidFill>
              </a:rPr>
              <a:t>this day forward</a:t>
            </a:r>
            <a:r>
              <a:rPr lang="en-US" b="0" dirty="0">
                <a:solidFill>
                  <a:srgbClr val="000000"/>
                </a:solidFill>
              </a:rPr>
              <a:t> with a change of spirit to God’s blessings.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EDC319D-C985-4907-95D2-E33760872A1A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808080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F2C86D45-0477-475E-8A0B-472B21026A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25562"/>
          </a:xfrm>
          <a:solidFill>
            <a:schemeClr val="bg1"/>
          </a:solidFill>
        </p:spPr>
        <p:txBody>
          <a:bodyPr>
            <a:spAutoFit/>
          </a:bodyPr>
          <a:lstStyle/>
          <a:p>
            <a:r>
              <a:rPr lang="en-US" dirty="0"/>
              <a:t>Message 3 – Reply To Those Who Thought God’s Blessings Were To Slow. 2:10-19</a:t>
            </a: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07886"/>
          </a:xfrm>
          <a:solidFill>
            <a:schemeClr val="bg1"/>
          </a:solidFill>
        </p:spPr>
        <p:txBody>
          <a:bodyPr>
            <a:spAutoFit/>
          </a:bodyPr>
          <a:lstStyle/>
          <a:p>
            <a:r>
              <a:rPr lang="en-US" dirty="0"/>
              <a:t>History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714865"/>
            <a:ext cx="8915400" cy="6100131"/>
          </a:xfrm>
        </p:spPr>
        <p:txBody>
          <a:bodyPr wrap="square">
            <a:spAutoFit/>
          </a:bodyPr>
          <a:lstStyle/>
          <a:p>
            <a:r>
              <a:rPr lang="en-US" u="sng" dirty="0">
                <a:solidFill>
                  <a:srgbClr val="000000"/>
                </a:solidFill>
              </a:rPr>
              <a:t>Work finished</a:t>
            </a:r>
            <a:r>
              <a:rPr lang="en-US" dirty="0">
                <a:solidFill>
                  <a:srgbClr val="000000"/>
                </a:solidFill>
              </a:rPr>
              <a:t>:</a:t>
            </a:r>
          </a:p>
          <a:p>
            <a:pPr marL="0" indent="0">
              <a:buNone/>
            </a:pPr>
            <a:br>
              <a:rPr lang="en-US" dirty="0">
                <a:solidFill>
                  <a:srgbClr val="000000"/>
                </a:solidFill>
              </a:rPr>
            </a:br>
            <a:r>
              <a:rPr lang="en-US" b="0" i="1" dirty="0">
                <a:solidFill>
                  <a:srgbClr val="000000"/>
                </a:solidFill>
              </a:rPr>
              <a:t>“And the elders of the Jews builded and prospered, through the prophesying of Haggai the prophet and Zechariah the son of Iddo. </a:t>
            </a:r>
            <a:r>
              <a:rPr lang="en-US" b="0" i="1" u="sng" dirty="0">
                <a:solidFill>
                  <a:srgbClr val="000000"/>
                </a:solidFill>
              </a:rPr>
              <a:t>And they builded and finished it</a:t>
            </a:r>
            <a:r>
              <a:rPr lang="en-US" b="0" i="1" dirty="0">
                <a:solidFill>
                  <a:srgbClr val="000000"/>
                </a:solidFill>
              </a:rPr>
              <a:t>, according to the commandment of the God of Israel, and according to the decree of </a:t>
            </a:r>
            <a:r>
              <a:rPr lang="en-US" b="0" i="1" u="sng" dirty="0">
                <a:solidFill>
                  <a:srgbClr val="000000"/>
                </a:solidFill>
              </a:rPr>
              <a:t>Cyrus</a:t>
            </a:r>
            <a:r>
              <a:rPr lang="en-US" b="0" i="1" dirty="0">
                <a:solidFill>
                  <a:srgbClr val="000000"/>
                </a:solidFill>
              </a:rPr>
              <a:t>, and </a:t>
            </a:r>
            <a:r>
              <a:rPr lang="en-US" b="0" i="1" u="sng" dirty="0">
                <a:solidFill>
                  <a:srgbClr val="000000"/>
                </a:solidFill>
              </a:rPr>
              <a:t>Darius</a:t>
            </a:r>
            <a:r>
              <a:rPr lang="en-US" b="0" i="1" dirty="0">
                <a:solidFill>
                  <a:srgbClr val="000000"/>
                </a:solidFill>
              </a:rPr>
              <a:t>, and </a:t>
            </a:r>
            <a:r>
              <a:rPr lang="en-US" b="0" i="1" u="sng" dirty="0">
                <a:solidFill>
                  <a:srgbClr val="000000"/>
                </a:solidFill>
              </a:rPr>
              <a:t>Artaxerxes</a:t>
            </a:r>
            <a:r>
              <a:rPr lang="en-US" b="0" i="1" dirty="0">
                <a:solidFill>
                  <a:srgbClr val="000000"/>
                </a:solidFill>
              </a:rPr>
              <a:t> king of Persia. And this house was finished on the third day of the month Adar, which was in the sixth year of the reign of Darius the king.” </a:t>
            </a:r>
            <a:r>
              <a:rPr lang="en-US" b="0" dirty="0">
                <a:solidFill>
                  <a:srgbClr val="000000"/>
                </a:solidFill>
              </a:rPr>
              <a:t>Ezra 6:14-15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EDC319D-C985-4907-95D2-E33760872A1A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808080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</p:spTree>
  </p:cSld>
  <p:clrMapOvr>
    <a:masterClrMapping/>
  </p:clrMapOvr>
  <p:transition spd="med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07886"/>
          </a:xfrm>
          <a:solidFill>
            <a:schemeClr val="bg1"/>
          </a:solidFill>
        </p:spPr>
        <p:txBody>
          <a:bodyPr>
            <a:spAutoFit/>
          </a:bodyPr>
          <a:lstStyle/>
          <a:p>
            <a:r>
              <a:rPr lang="en-US" dirty="0"/>
              <a:t>History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90600"/>
            <a:ext cx="8610600" cy="4881336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Date of the writing of Haggai. 1:1 </a:t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>
                <a:solidFill>
                  <a:srgbClr val="000000"/>
                </a:solidFill>
              </a:rPr>
              <a:t>(520 BC)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Note four oracles are dated in this book that cover a period of four months.</a:t>
            </a:r>
          </a:p>
          <a:p>
            <a:r>
              <a:rPr lang="en-US" b="0" dirty="0">
                <a:solidFill>
                  <a:srgbClr val="000000"/>
                </a:solidFill>
              </a:rPr>
              <a:t>1:1 In the second year of Darius, </a:t>
            </a:r>
            <a:r>
              <a:rPr lang="en-US" b="0" u="sng" dirty="0">
                <a:solidFill>
                  <a:srgbClr val="000000"/>
                </a:solidFill>
              </a:rPr>
              <a:t>the sixth month</a:t>
            </a:r>
            <a:r>
              <a:rPr lang="en-US" b="0" dirty="0">
                <a:solidFill>
                  <a:srgbClr val="000000"/>
                </a:solidFill>
              </a:rPr>
              <a:t>, first day.</a:t>
            </a:r>
          </a:p>
          <a:p>
            <a:r>
              <a:rPr lang="en-US" b="0" dirty="0">
                <a:solidFill>
                  <a:srgbClr val="000000"/>
                </a:solidFill>
              </a:rPr>
              <a:t>2:1 </a:t>
            </a:r>
            <a:r>
              <a:rPr lang="en-US" b="0" u="sng" dirty="0">
                <a:solidFill>
                  <a:srgbClr val="000000"/>
                </a:solidFill>
              </a:rPr>
              <a:t>In the seventh month</a:t>
            </a:r>
            <a:r>
              <a:rPr lang="en-US" b="0" dirty="0">
                <a:solidFill>
                  <a:srgbClr val="000000"/>
                </a:solidFill>
              </a:rPr>
              <a:t>, twenty-first day.</a:t>
            </a:r>
          </a:p>
          <a:p>
            <a:r>
              <a:rPr lang="en-US" b="0" dirty="0">
                <a:solidFill>
                  <a:srgbClr val="000000"/>
                </a:solidFill>
              </a:rPr>
              <a:t>2:10 </a:t>
            </a:r>
            <a:r>
              <a:rPr lang="en-US" b="0" u="sng" dirty="0">
                <a:solidFill>
                  <a:srgbClr val="000000"/>
                </a:solidFill>
              </a:rPr>
              <a:t>In the ninth month</a:t>
            </a:r>
            <a:r>
              <a:rPr lang="en-US" b="0" dirty="0">
                <a:solidFill>
                  <a:srgbClr val="000000"/>
                </a:solidFill>
              </a:rPr>
              <a:t>, twenty-fourth day.</a:t>
            </a:r>
          </a:p>
          <a:p>
            <a:r>
              <a:rPr lang="en-US" b="0" dirty="0">
                <a:solidFill>
                  <a:srgbClr val="000000"/>
                </a:solidFill>
              </a:rPr>
              <a:t>2:20 </a:t>
            </a:r>
            <a:r>
              <a:rPr lang="en-US" b="0" u="sng" dirty="0">
                <a:solidFill>
                  <a:srgbClr val="000000"/>
                </a:solidFill>
              </a:rPr>
              <a:t>In the ninth month</a:t>
            </a:r>
            <a:r>
              <a:rPr lang="en-US" b="0" dirty="0">
                <a:solidFill>
                  <a:srgbClr val="000000"/>
                </a:solidFill>
              </a:rPr>
              <a:t>, twenty-fourth day.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EDC319D-C985-4907-95D2-E33760872A1A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808080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</p:spTree>
  </p:cSld>
  <p:clrMapOvr>
    <a:masterClrMapping/>
  </p:clrMapOvr>
  <p:transition spd="med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07886"/>
          </a:xfrm>
          <a:solidFill>
            <a:schemeClr val="bg1"/>
          </a:solidFill>
        </p:spPr>
        <p:txBody>
          <a:bodyPr>
            <a:spAutoFit/>
          </a:bodyPr>
          <a:lstStyle/>
          <a:p>
            <a:r>
              <a:rPr lang="en-US" dirty="0"/>
              <a:t>History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058862"/>
            <a:ext cx="8077200" cy="5706177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Date of the writing of Haggai. 1:1 (520 BC)</a:t>
            </a:r>
          </a:p>
          <a:p>
            <a:r>
              <a:rPr lang="en-US" b="0" dirty="0">
                <a:solidFill>
                  <a:srgbClr val="000000"/>
                </a:solidFill>
              </a:rPr>
              <a:t>Darius I, son of </a:t>
            </a:r>
            <a:r>
              <a:rPr lang="en-US" b="0" dirty="0" err="1">
                <a:solidFill>
                  <a:srgbClr val="000000"/>
                </a:solidFill>
              </a:rPr>
              <a:t>Hystaspes</a:t>
            </a:r>
            <a:r>
              <a:rPr lang="en-US" b="0" dirty="0">
                <a:solidFill>
                  <a:srgbClr val="000000"/>
                </a:solidFill>
              </a:rPr>
              <a:t>, reigned over Persia from 522 to 486 BC. Therefore these four messages would have been delivered by Haggai about 520 BC, </a:t>
            </a:r>
            <a:r>
              <a:rPr lang="en-US" b="0" i="1" dirty="0">
                <a:solidFill>
                  <a:srgbClr val="000000"/>
                </a:solidFill>
              </a:rPr>
              <a:t>“in the second year of Darius the king” </a:t>
            </a:r>
            <a:r>
              <a:rPr lang="en-US" b="0" dirty="0">
                <a:solidFill>
                  <a:srgbClr val="000000"/>
                </a:solidFill>
              </a:rPr>
              <a:t>(1:1).</a:t>
            </a:r>
          </a:p>
          <a:p>
            <a:r>
              <a:rPr lang="en-US" b="0" dirty="0">
                <a:solidFill>
                  <a:srgbClr val="000000"/>
                </a:solidFill>
              </a:rPr>
              <a:t>Sixteen years earlier (536 BC) 50,000 Jews had returned under the leadership of Zerubbabel. (cf. Isaiah 44:24-45:7; </a:t>
            </a:r>
            <a:br>
              <a:rPr lang="en-US" b="0" dirty="0">
                <a:solidFill>
                  <a:srgbClr val="000000"/>
                </a:solidFill>
              </a:rPr>
            </a:br>
            <a:r>
              <a:rPr lang="en-US" b="0" dirty="0">
                <a:solidFill>
                  <a:srgbClr val="000000"/>
                </a:solidFill>
              </a:rPr>
              <a:t>Jeremiah 25:11)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EDC319D-C985-4907-95D2-E33760872A1A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808080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2345041"/>
      </p:ext>
    </p:extLst>
  </p:cSld>
  <p:clrMapOvr>
    <a:masterClrMapping/>
  </p:clrMapOvr>
  <p:transition spd="med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07886"/>
          </a:xfrm>
          <a:solidFill>
            <a:schemeClr val="bg1"/>
          </a:solidFill>
        </p:spPr>
        <p:txBody>
          <a:bodyPr>
            <a:spAutoFit/>
          </a:bodyPr>
          <a:lstStyle/>
          <a:p>
            <a:r>
              <a:rPr lang="en-US" dirty="0"/>
              <a:t>History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79525"/>
            <a:ext cx="7848600" cy="4376583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u="sng" dirty="0">
                <a:solidFill>
                  <a:srgbClr val="000000"/>
                </a:solidFill>
              </a:rPr>
              <a:t>Upon their return</a:t>
            </a:r>
            <a:r>
              <a:rPr lang="en-US" dirty="0">
                <a:solidFill>
                  <a:srgbClr val="000000"/>
                </a:solidFill>
              </a:rPr>
              <a:t>:</a:t>
            </a:r>
          </a:p>
          <a:p>
            <a:pPr marL="514350" indent="-514350">
              <a:buAutoNum type="arabicPeriod"/>
            </a:pPr>
            <a:r>
              <a:rPr lang="en-US" sz="2800" b="0" dirty="0">
                <a:solidFill>
                  <a:srgbClr val="000000"/>
                </a:solidFill>
              </a:rPr>
              <a:t>Built an altar to offer burnt offerings. </a:t>
            </a:r>
            <a:br>
              <a:rPr lang="en-US" sz="2800" b="0" dirty="0">
                <a:solidFill>
                  <a:srgbClr val="000000"/>
                </a:solidFill>
              </a:rPr>
            </a:br>
            <a:r>
              <a:rPr lang="en-US" sz="2800" b="0" dirty="0">
                <a:solidFill>
                  <a:srgbClr val="000000"/>
                </a:solidFill>
              </a:rPr>
              <a:t>Ezra 3:6</a:t>
            </a:r>
          </a:p>
          <a:p>
            <a:pPr marL="514350" indent="-514350">
              <a:buAutoNum type="arabicPeriod"/>
            </a:pPr>
            <a:r>
              <a:rPr lang="en-US" sz="2800" b="0" dirty="0">
                <a:solidFill>
                  <a:srgbClr val="000000"/>
                </a:solidFill>
              </a:rPr>
              <a:t>Gathered materials to rebuild the temple, began in the second year. Ezra 4:1-24</a:t>
            </a:r>
          </a:p>
          <a:p>
            <a:pPr marL="514350" indent="-514350">
              <a:buAutoNum type="arabicPeriod"/>
            </a:pPr>
            <a:r>
              <a:rPr lang="en-US" sz="2800" b="0" dirty="0">
                <a:solidFill>
                  <a:srgbClr val="000000"/>
                </a:solidFill>
              </a:rPr>
              <a:t>Met with opposition from the Samaritans. Ezra 4:2-5</a:t>
            </a:r>
          </a:p>
          <a:p>
            <a:pPr marL="514350" indent="-514350">
              <a:buAutoNum type="arabicPeriod"/>
            </a:pPr>
            <a:r>
              <a:rPr lang="en-US" sz="2800" b="0" dirty="0">
                <a:solidFill>
                  <a:srgbClr val="000000"/>
                </a:solidFill>
              </a:rPr>
              <a:t>Decree obtained from Artaxerxes causing the work to cease for about 15 years. Ezra 4:21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EDC319D-C985-4907-95D2-E33760872A1A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808080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</p:spTree>
  </p:cSld>
  <p:clrMapOvr>
    <a:masterClrMapping/>
  </p:clrMapOvr>
  <p:transition spd="med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07886"/>
          </a:xfrm>
          <a:solidFill>
            <a:schemeClr val="bg1"/>
          </a:solidFill>
        </p:spPr>
        <p:txBody>
          <a:bodyPr>
            <a:spAutoFit/>
          </a:bodyPr>
          <a:lstStyle/>
          <a:p>
            <a:r>
              <a:rPr lang="en-US" dirty="0"/>
              <a:t>History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058862"/>
            <a:ext cx="7848600" cy="4524315"/>
          </a:xfrm>
        </p:spPr>
        <p:txBody>
          <a:bodyPr>
            <a:spAutoFit/>
          </a:bodyPr>
          <a:lstStyle/>
          <a:p>
            <a:r>
              <a:rPr lang="en-US" b="0" dirty="0">
                <a:solidFill>
                  <a:srgbClr val="000000"/>
                </a:solidFill>
              </a:rPr>
              <a:t>Haggai and Zechariah were sent to stir up the people and encourage them to complete the work. Ezra 5:1-2</a:t>
            </a:r>
          </a:p>
          <a:p>
            <a:r>
              <a:rPr lang="en-US" b="0" dirty="0">
                <a:solidFill>
                  <a:srgbClr val="000000"/>
                </a:solidFill>
              </a:rPr>
              <a:t>Apathy. Haggai 1:2ff, </a:t>
            </a:r>
            <a:r>
              <a:rPr lang="en-US" b="0" i="1" dirty="0">
                <a:solidFill>
                  <a:srgbClr val="000000"/>
                </a:solidFill>
              </a:rPr>
              <a:t>“It is not the time (for us) to come, the time for Jehovah’s house to be built.”</a:t>
            </a:r>
          </a:p>
          <a:p>
            <a:pPr lvl="1"/>
            <a:r>
              <a:rPr lang="en-US" b="0" dirty="0">
                <a:solidFill>
                  <a:srgbClr val="000000"/>
                </a:solidFill>
              </a:rPr>
              <a:t>NOTE: Neither danger nor difficulty had prevented them from building their own luxurious houses.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EDC319D-C985-4907-95D2-E33760872A1A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808080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</p:spTree>
  </p:cSld>
  <p:clrMapOvr>
    <a:masterClrMapping/>
  </p:clrMapOvr>
  <p:transition spd="med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27" y="4051"/>
            <a:ext cx="9125146" cy="1323439"/>
          </a:xfr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dirty="0"/>
              <a:t>Message 1 – The Time For Rebuilding The Temple Is Overdue. 1:1-15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85887"/>
            <a:ext cx="7848600" cy="4795159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u="sng" dirty="0">
                <a:solidFill>
                  <a:srgbClr val="000000"/>
                </a:solidFill>
              </a:rPr>
              <a:t>Consider your ways</a:t>
            </a:r>
            <a:r>
              <a:rPr lang="en-US" dirty="0">
                <a:solidFill>
                  <a:srgbClr val="000000"/>
                </a:solidFill>
              </a:rPr>
              <a:t>!</a:t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b="0" dirty="0">
                <a:solidFill>
                  <a:srgbClr val="000000"/>
                </a:solidFill>
              </a:rPr>
              <a:t>Literally, the prophet urged, “Set your heart upon your ways.”</a:t>
            </a:r>
          </a:p>
          <a:p>
            <a:pPr lvl="1"/>
            <a:r>
              <a:rPr lang="en-US" b="0" dirty="0">
                <a:solidFill>
                  <a:srgbClr val="000000"/>
                </a:solidFill>
              </a:rPr>
              <a:t>Work, but never satisfied.</a:t>
            </a:r>
          </a:p>
          <a:p>
            <a:pPr lvl="2"/>
            <a:r>
              <a:rPr lang="en-US" b="0" dirty="0">
                <a:solidFill>
                  <a:srgbClr val="000000"/>
                </a:solidFill>
              </a:rPr>
              <a:t>Without the Lord, contentment and lasting happiness is impossible. Haggai 1:6</a:t>
            </a:r>
          </a:p>
          <a:p>
            <a:pPr lvl="1"/>
            <a:r>
              <a:rPr lang="en-US" b="0" dirty="0">
                <a:solidFill>
                  <a:srgbClr val="000000"/>
                </a:solidFill>
              </a:rPr>
              <a:t>cf. Isaiah 5:8, 12; Proverbs 4:25-27</a:t>
            </a:r>
          </a:p>
          <a:p>
            <a:pPr lvl="1"/>
            <a:r>
              <a:rPr lang="en-US" b="0" dirty="0">
                <a:solidFill>
                  <a:srgbClr val="000000"/>
                </a:solidFill>
              </a:rPr>
              <a:t>Priorities were wrong. Proverbs 14:12; </a:t>
            </a:r>
            <a:br>
              <a:rPr lang="en-US" b="0" dirty="0">
                <a:solidFill>
                  <a:srgbClr val="000000"/>
                </a:solidFill>
              </a:rPr>
            </a:br>
            <a:r>
              <a:rPr lang="en-US" b="0" dirty="0">
                <a:solidFill>
                  <a:srgbClr val="000000"/>
                </a:solidFill>
              </a:rPr>
              <a:t>Jeremiah 10:23; cf. Matthew 6:33;</a:t>
            </a:r>
            <a:br>
              <a:rPr lang="en-US" b="0" dirty="0">
                <a:solidFill>
                  <a:srgbClr val="000000"/>
                </a:solidFill>
              </a:rPr>
            </a:br>
            <a:r>
              <a:rPr lang="en-US" b="0" dirty="0">
                <a:solidFill>
                  <a:srgbClr val="000000"/>
                </a:solidFill>
              </a:rPr>
              <a:t>1 Timothy 6:6-8; Philippians 4:6-7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EDC319D-C985-4907-95D2-E33760872A1A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808080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</p:spTree>
  </p:cSld>
  <p:clrMapOvr>
    <a:masterClrMapping/>
  </p:clrMapOvr>
  <p:transition spd="med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051"/>
            <a:ext cx="9144000" cy="1323439"/>
          </a:xfr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dirty="0"/>
              <a:t>Message 1 – The Time For Rebuilding The Temple Is Overdue. 1:1-15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85887"/>
            <a:ext cx="8610600" cy="5041380"/>
          </a:xfr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u="sng" dirty="0">
                <a:solidFill>
                  <a:srgbClr val="000000"/>
                </a:solidFill>
              </a:rPr>
              <a:t>Consider your ways</a:t>
            </a:r>
            <a:r>
              <a:rPr lang="en-US" dirty="0">
                <a:solidFill>
                  <a:srgbClr val="000000"/>
                </a:solidFill>
              </a:rPr>
              <a:t>!</a:t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b="0" dirty="0">
                <a:solidFill>
                  <a:srgbClr val="000000"/>
                </a:solidFill>
              </a:rPr>
              <a:t>Literally, the prophet urged, “Set your heart upon your ways.”</a:t>
            </a:r>
          </a:p>
          <a:p>
            <a:pPr>
              <a:buNone/>
            </a:pPr>
            <a:endParaRPr lang="en-US" b="0" dirty="0">
              <a:solidFill>
                <a:srgbClr val="000000"/>
              </a:solidFill>
            </a:endParaRPr>
          </a:p>
          <a:p>
            <a:r>
              <a:rPr lang="en-US" sz="2600" b="0" dirty="0">
                <a:solidFill>
                  <a:srgbClr val="000000"/>
                </a:solidFill>
              </a:rPr>
              <a:t>Micah 6:7-8, </a:t>
            </a:r>
            <a:r>
              <a:rPr lang="en-US" sz="2600" b="0" i="1" dirty="0">
                <a:solidFill>
                  <a:srgbClr val="000000"/>
                </a:solidFill>
              </a:rPr>
              <a:t>“Will Jehovah be pleased with thousands of rams, (or) with ten thousands of rivers of oil? shall I give my first-born for my transgression, the fruit of my body for the sin of my soul? He hath showed thee, O man, what is good; and what doth Jehovah require of thee, but to do justly, and to love kindness, and to walk humbly with thy God?” </a:t>
            </a:r>
            <a:r>
              <a:rPr lang="en-US" sz="2600" b="0" dirty="0">
                <a:solidFill>
                  <a:srgbClr val="000000"/>
                </a:solidFill>
              </a:rPr>
              <a:t>cf. Psalms 51:16-17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EDC319D-C985-4907-95D2-E33760872A1A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808080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763713"/>
      </p:ext>
    </p:extLst>
  </p:cSld>
  <p:clrMapOvr>
    <a:masterClrMapping/>
  </p:clrMapOvr>
  <p:transition spd="med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23439"/>
          </a:xfrm>
          <a:solidFill>
            <a:schemeClr val="bg1"/>
          </a:solidFill>
        </p:spPr>
        <p:txBody>
          <a:bodyPr>
            <a:spAutoFit/>
          </a:bodyPr>
          <a:lstStyle/>
          <a:p>
            <a:r>
              <a:rPr lang="en-US" dirty="0"/>
              <a:t>Message 1 – The Time For Rebuilding The Temple Is Overdue. 1:1-15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125" y="1347787"/>
            <a:ext cx="7534275" cy="4758226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u="sng" dirty="0">
                <a:solidFill>
                  <a:srgbClr val="000000"/>
                </a:solidFill>
              </a:rPr>
              <a:t>Response to this message</a:t>
            </a:r>
            <a:r>
              <a:rPr lang="en-US" dirty="0">
                <a:solidFill>
                  <a:srgbClr val="000000"/>
                </a:solidFill>
              </a:rPr>
              <a:t>.</a:t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>
                <a:solidFill>
                  <a:srgbClr val="000000"/>
                </a:solidFill>
              </a:rPr>
              <a:t>Haggai 1:12 -15</a:t>
            </a:r>
          </a:p>
          <a:p>
            <a:r>
              <a:rPr lang="en-US" b="0" dirty="0">
                <a:solidFill>
                  <a:srgbClr val="000000"/>
                </a:solidFill>
              </a:rPr>
              <a:t>Remnant of the people obeyed and feared. </a:t>
            </a:r>
            <a:r>
              <a:rPr lang="en-US" sz="2800" b="0" i="1" dirty="0">
                <a:solidFill>
                  <a:srgbClr val="000000"/>
                </a:solidFill>
              </a:rPr>
              <a:t>“The fear of the Lord is the beginning of wisdom” </a:t>
            </a:r>
            <a:r>
              <a:rPr lang="en-US" sz="2800" b="0" dirty="0">
                <a:solidFill>
                  <a:srgbClr val="000000"/>
                </a:solidFill>
              </a:rPr>
              <a:t>(Proverbs 9:10).</a:t>
            </a:r>
            <a:endParaRPr lang="en-US" b="0" dirty="0">
              <a:solidFill>
                <a:srgbClr val="000000"/>
              </a:solidFill>
            </a:endParaRPr>
          </a:p>
          <a:p>
            <a:r>
              <a:rPr lang="en-US" b="0" dirty="0">
                <a:solidFill>
                  <a:srgbClr val="000000"/>
                </a:solidFill>
              </a:rPr>
              <a:t>Spirit stirred.</a:t>
            </a:r>
          </a:p>
          <a:p>
            <a:r>
              <a:rPr lang="en-US" b="0" dirty="0">
                <a:solidFill>
                  <a:srgbClr val="000000"/>
                </a:solidFill>
              </a:rPr>
              <a:t>Work started 23 days after the word was first delivered by Haggai (cf. 1:1 with 1:15)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EDC319D-C985-4907-95D2-E33760872A1A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808080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</p:spTree>
  </p:cSld>
  <p:clrMapOvr>
    <a:masterClrMapping/>
  </p:clrMapOvr>
  <p:transition spd="med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23439"/>
          </a:xfr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dirty="0"/>
              <a:t>Message 2 – Consolation To Those Who Remembered The Former Glory. 2:1-9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333892"/>
            <a:ext cx="8915400" cy="5509200"/>
          </a:xfr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u="sng" dirty="0">
                <a:solidFill>
                  <a:srgbClr val="000000"/>
                </a:solidFill>
              </a:rPr>
              <a:t>The Lord will be with the builders of the temple</a:t>
            </a:r>
            <a:r>
              <a:rPr lang="en-US" dirty="0">
                <a:solidFill>
                  <a:srgbClr val="000000"/>
                </a:solidFill>
              </a:rPr>
              <a:t>. 2:1-5</a:t>
            </a:r>
          </a:p>
          <a:p>
            <a:r>
              <a:rPr lang="en-US" b="0" dirty="0">
                <a:solidFill>
                  <a:srgbClr val="000000"/>
                </a:solidFill>
              </a:rPr>
              <a:t>Anticipated disappointment. cf. Ezra 3:12</a:t>
            </a:r>
          </a:p>
          <a:p>
            <a:r>
              <a:rPr lang="en-US" b="0" dirty="0">
                <a:solidFill>
                  <a:srgbClr val="000000"/>
                </a:solidFill>
              </a:rPr>
              <a:t>Splendor of Solomon’s temple.</a:t>
            </a:r>
            <a:br>
              <a:rPr lang="en-US" b="0" dirty="0">
                <a:solidFill>
                  <a:srgbClr val="000000"/>
                </a:solidFill>
              </a:rPr>
            </a:br>
            <a:r>
              <a:rPr lang="en-US" b="0" dirty="0">
                <a:solidFill>
                  <a:srgbClr val="000000"/>
                </a:solidFill>
              </a:rPr>
              <a:t>1 Kings 6:22, 28, 30; </a:t>
            </a:r>
            <a:r>
              <a:rPr lang="en-US" b="0" u="sng" dirty="0">
                <a:solidFill>
                  <a:srgbClr val="000000"/>
                </a:solidFill>
              </a:rPr>
              <a:t>7:48-50</a:t>
            </a:r>
          </a:p>
          <a:p>
            <a:r>
              <a:rPr lang="en-US" b="0" i="1" dirty="0">
                <a:solidFill>
                  <a:srgbClr val="000000"/>
                </a:solidFill>
              </a:rPr>
              <a:t>“Be Strong”  </a:t>
            </a:r>
            <a:r>
              <a:rPr lang="en-US" b="0" dirty="0">
                <a:solidFill>
                  <a:srgbClr val="000000"/>
                </a:solidFill>
              </a:rPr>
              <a:t>– Strength not in numbers (Deuteronomy 7:7-8; Judges 7; cf. Ephesians 6:10)</a:t>
            </a:r>
          </a:p>
          <a:p>
            <a:r>
              <a:rPr lang="en-US" b="0" i="1" dirty="0">
                <a:solidFill>
                  <a:srgbClr val="000000"/>
                </a:solidFill>
              </a:rPr>
              <a:t>“Work” </a:t>
            </a:r>
            <a:r>
              <a:rPr lang="en-US" b="0" dirty="0">
                <a:solidFill>
                  <a:srgbClr val="000000"/>
                </a:solidFill>
              </a:rPr>
              <a:t>– cf. Nehemiah 4:6; Matthew 9:37-39</a:t>
            </a:r>
          </a:p>
          <a:p>
            <a:r>
              <a:rPr lang="en-US" b="0" i="1" dirty="0">
                <a:solidFill>
                  <a:srgbClr val="000000"/>
                </a:solidFill>
              </a:rPr>
              <a:t>“I am with you.” </a:t>
            </a:r>
            <a:r>
              <a:rPr lang="en-US" b="0" dirty="0">
                <a:solidFill>
                  <a:srgbClr val="000000"/>
                </a:solidFill>
              </a:rPr>
              <a:t>cf. Matthew 28:20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EDC319D-C985-4907-95D2-E33760872A1A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808080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Theme15">
  <a:themeElements>
    <a:clrScheme name="Essence of time design template 12">
      <a:dk1>
        <a:srgbClr val="808080"/>
      </a:dk1>
      <a:lt1>
        <a:srgbClr val="FFFFFF"/>
      </a:lt1>
      <a:dk2>
        <a:srgbClr val="003D7A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6C6C6C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sence of time design template">
      <a:majorFont>
        <a:latin typeface="Impact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Essence of time design 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sence of time design templat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sence of time design template 3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sence of time design template 4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sence of time design template 5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sence of time design template 6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sence of time design template 7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sence of time design template 8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sence of time design template 9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sence of time design template 10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sence of time design template 11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sence of time design template 12">
        <a:dk1>
          <a:srgbClr val="808080"/>
        </a:dk1>
        <a:lt1>
          <a:srgbClr val="FFFFFF"/>
        </a:lt1>
        <a:dk2>
          <a:srgbClr val="003D7A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6C6C6C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Theme16</Template>
  <TotalTime>3160</TotalTime>
  <Words>1005</Words>
  <Application>Microsoft Office PowerPoint</Application>
  <PresentationFormat>On-screen Show (4:3)</PresentationFormat>
  <Paragraphs>84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Impact</vt:lpstr>
      <vt:lpstr>Tahoma</vt:lpstr>
      <vt:lpstr>Theme15</vt:lpstr>
      <vt:lpstr>“Consider Your Ways” (Part 1)</vt:lpstr>
      <vt:lpstr>History</vt:lpstr>
      <vt:lpstr>History</vt:lpstr>
      <vt:lpstr>History</vt:lpstr>
      <vt:lpstr>History</vt:lpstr>
      <vt:lpstr>Message 1 – The Time For Rebuilding The Temple Is Overdue. 1:1-15</vt:lpstr>
      <vt:lpstr>Message 1 – The Time For Rebuilding The Temple Is Overdue. 1:1-15</vt:lpstr>
      <vt:lpstr>Message 1 – The Time For Rebuilding The Temple Is Overdue. 1:1-15</vt:lpstr>
      <vt:lpstr>Message 2 – Consolation To Those Who Remembered The Former Glory. 2:1-9</vt:lpstr>
      <vt:lpstr>Message 2 – Consolation To Those Who Remembered The Former Glory. 2:1-9</vt:lpstr>
      <vt:lpstr>Message 3 – Reply To Those Who Thought God’s Blessings Were To Slow. 2:10-19</vt:lpstr>
      <vt:lpstr>Message 3 – Reply To Those Who Thought God’s Blessings Were To Slow. 2:10-19</vt:lpstr>
      <vt:lpstr>History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Consider Your Ways  (Part 1) (Micky - 2)</dc:title>
  <dc:creator>Micky Galloway</dc:creator>
  <cp:lastModifiedBy>Richard Lidh</cp:lastModifiedBy>
  <cp:revision>12</cp:revision>
  <cp:lastPrinted>2020-05-10T22:17:37Z</cp:lastPrinted>
  <dcterms:created xsi:type="dcterms:W3CDTF">2011-11-13T00:33:04Z</dcterms:created>
  <dcterms:modified xsi:type="dcterms:W3CDTF">2020-05-10T22:17:42Z</dcterms:modified>
</cp:coreProperties>
</file>